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6"/>
  </p:notesMasterIdLst>
  <p:sldIdLst>
    <p:sldId id="280" r:id="rId2"/>
    <p:sldId id="281" r:id="rId3"/>
    <p:sldId id="283" r:id="rId4"/>
    <p:sldId id="321" r:id="rId5"/>
    <p:sldId id="286" r:id="rId6"/>
    <p:sldId id="289" r:id="rId7"/>
    <p:sldId id="290" r:id="rId8"/>
    <p:sldId id="287" r:id="rId9"/>
    <p:sldId id="291" r:id="rId10"/>
    <p:sldId id="314" r:id="rId11"/>
    <p:sldId id="315" r:id="rId12"/>
    <p:sldId id="316" r:id="rId13"/>
    <p:sldId id="317" r:id="rId14"/>
    <p:sldId id="31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66"/>
    <a:srgbClr val="F8F8F8"/>
    <a:srgbClr val="777777"/>
    <a:srgbClr val="DDDDDD"/>
    <a:srgbClr val="4613C5"/>
    <a:srgbClr val="8D66F0"/>
    <a:srgbClr val="CEF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126" d="100"/>
          <a:sy n="126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EBFC8D40-43B0-4DCE-9281-E8EE63837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908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Ch. 3     </a:t>
            </a:r>
            <a:fld id="{0FD03E7E-EA82-497A-8F5F-7A09E0EB97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0" y="56548"/>
            <a:ext cx="2895851" cy="3578662"/>
          </a:xfrm>
          <a:prstGeom prst="rect">
            <a:avLst/>
          </a:prstGeom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401610" y="6541472"/>
            <a:ext cx="39530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0" i="1" dirty="0">
                <a:latin typeface="+mj-lt"/>
              </a:rPr>
              <a:t>Copyright © </a:t>
            </a:r>
            <a:r>
              <a:rPr lang="en-US" altLang="en-US" sz="1200" b="0" i="1" dirty="0" smtClean="0">
                <a:latin typeface="+mj-lt"/>
              </a:rPr>
              <a:t>2016 by McGraw-Hill Education. </a:t>
            </a:r>
            <a:r>
              <a:rPr lang="en-US" altLang="en-US" sz="1200" b="0" i="1" dirty="0">
                <a:latin typeface="+mj-lt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2552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3     </a:t>
            </a:r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8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3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97293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314" y="2885686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Ch. 3     </a:t>
            </a:r>
            <a:fld id="{4FAB73BC-B049-4115-A692-8D63A059BFB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30382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Higgins</a:t>
            </a:r>
            <a:r>
              <a:rPr lang="en-US" dirty="0" smtClean="0">
                <a:solidFill>
                  <a:srgbClr val="4BACC6">
                    <a:lumMod val="75000"/>
                  </a:srgbClr>
                </a:solidFill>
              </a:rPr>
              <a:t>, Analysis for Financial Management, </a:t>
            </a:r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11e</a:t>
            </a:r>
            <a:endParaRPr lang="en-US" i="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1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3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801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4435" y="648326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/>
            <a:r>
              <a:rPr lang="en-US" dirty="0" smtClean="0"/>
              <a:t>Ch. 3     </a:t>
            </a:r>
            <a:fld id="{4FAB73BC-B049-4115-A692-8D63A059BFB8}" type="slidenum">
              <a:rPr lang="en-US" smtClean="0"/>
              <a:pPr eaLnBrk="0" hangingPunct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82924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Example: R&amp;E Supplies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R&amp;E Supplies, Inc. is a wholesaler of plumbing and electrical supplies.</a:t>
            </a:r>
          </a:p>
          <a:p>
            <a:r>
              <a:rPr lang="en-US" altLang="en-US" dirty="0"/>
              <a:t>R&amp;E has been a customer of </a:t>
            </a:r>
            <a:r>
              <a:rPr lang="en-US" altLang="en-US" dirty="0" smtClean="0"/>
              <a:t>Suburban National Bank for </a:t>
            </a:r>
            <a:r>
              <a:rPr lang="en-US" altLang="en-US" dirty="0"/>
              <a:t>many years.</a:t>
            </a:r>
          </a:p>
          <a:p>
            <a:r>
              <a:rPr lang="en-US" altLang="en-US" dirty="0"/>
              <a:t>Average deposits have been $30K.</a:t>
            </a:r>
          </a:p>
          <a:p>
            <a:r>
              <a:rPr lang="en-US" altLang="en-US" dirty="0"/>
              <a:t>Short-term renewable loan has been $50K, with a 5-year maturity.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660525" y="270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14400" y="533400"/>
            <a:ext cx="7848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TABLE 3.6 Cash Flow Forecast for R&amp;E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Supplies, 2015</a:t>
            </a:r>
            <a:endParaRPr lang="en-US" altLang="en-US" sz="2500" spc="-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84" y="1010454"/>
            <a:ext cx="7254151" cy="51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Cash Budgets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Pro forma statements rely on accrual accounting.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Cash budgets are strictly cash accounting.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Cash budgets require translation from accrual projections to cash projections.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Adjust for timing of collections and payments.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Example: Jill Clair Fashions’ monthly cash budget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2%/10 net 30 days – factoring it 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66800" y="3962400"/>
            <a:ext cx="5410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50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066800" y="533400"/>
            <a:ext cx="5791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TABLE 3.7 Cash Budget for Jill Clair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Fashions 3rd </a:t>
            </a:r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Quarter,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2015</a:t>
            </a:r>
            <a:endParaRPr lang="en-US" altLang="en-US" sz="2500" spc="-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4356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40278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533400"/>
            <a:ext cx="5791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TABLE 3.7 Cash Budget for Jill Clair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Fashions 3rd </a:t>
            </a:r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Quarter,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2015</a:t>
            </a:r>
            <a:endParaRPr lang="en-US" altLang="en-US" sz="2500" spc="-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3175"/>
            <a:ext cx="86106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76300" y="573371"/>
            <a:ext cx="58293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TABLE 3.7 Cash Budget for Jill Clair Fashions, 3rd Quarter,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2015</a:t>
            </a:r>
            <a:endParaRPr lang="en-US" altLang="en-US" sz="2500" spc="-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R&amp;E’s Current Situation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 late </a:t>
            </a:r>
            <a:r>
              <a:rPr lang="en-US" altLang="en-US" dirty="0" smtClean="0"/>
              <a:t>2014, </a:t>
            </a:r>
            <a:r>
              <a:rPr lang="en-US" altLang="en-US" dirty="0"/>
              <a:t>R&amp;E asks that the loan amount for </a:t>
            </a:r>
            <a:r>
              <a:rPr lang="en-US" altLang="en-US" dirty="0" smtClean="0"/>
              <a:t>2015 </a:t>
            </a:r>
            <a:r>
              <a:rPr lang="en-US" altLang="en-US" dirty="0"/>
              <a:t>be increased to $500K.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R&amp;E explains that because of growth, AP has gone up and cash balances have gone down.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Suppliers are threatening to go to COD.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Why $500K?</a:t>
            </a:r>
          </a:p>
          <a:p>
            <a:pPr>
              <a:lnSpc>
                <a:spcPct val="90000"/>
              </a:lnSpc>
            </a:pPr>
            <a:r>
              <a:rPr lang="en-US" altLang="en-US" i="1" dirty="0" smtClean="0"/>
              <a:t>Pro forma financial statements will give better quantitative justification for R&amp;E’s request.</a:t>
            </a:r>
            <a:endParaRPr lang="en-US" alt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84032"/>
            <a:ext cx="7696200" cy="11430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3.1 </a:t>
            </a:r>
            <a:r>
              <a:rPr lang="en-US" altLang="en-US" sz="2500" dirty="0" smtClean="0">
                <a:solidFill>
                  <a:schemeClr val="accent2"/>
                </a:solidFill>
              </a:rPr>
              <a:t>Income </a:t>
            </a:r>
            <a:r>
              <a:rPr lang="en-US" altLang="en-US" sz="2500" dirty="0">
                <a:solidFill>
                  <a:schemeClr val="accent2"/>
                </a:solidFill>
              </a:rPr>
              <a:t>Statements for R&amp;E </a:t>
            </a:r>
            <a:r>
              <a:rPr lang="en-US" altLang="en-US" sz="2500" dirty="0" smtClean="0">
                <a:solidFill>
                  <a:schemeClr val="accent2"/>
                </a:solidFill>
              </a:rPr>
              <a:t>Supplies</a:t>
            </a:r>
            <a:br>
              <a:rPr lang="en-US" altLang="en-US" sz="2500" dirty="0" smtClean="0">
                <a:solidFill>
                  <a:schemeClr val="accent2"/>
                </a:solidFill>
              </a:rPr>
            </a:br>
            <a:r>
              <a:rPr lang="en-US" altLang="en-US" sz="2500" dirty="0" smtClean="0">
                <a:solidFill>
                  <a:schemeClr val="accent2"/>
                </a:solidFill>
              </a:rPr>
              <a:t>2011-2014 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52600" y="2743200"/>
            <a:ext cx="541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5105400" y="2133600"/>
            <a:ext cx="3505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904492" cy="3124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876800" y="5029200"/>
            <a:ext cx="1219200" cy="68580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1" y="5401622"/>
            <a:ext cx="25146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What’s happening with R&amp;E’s profitability?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9597" y="76200"/>
            <a:ext cx="7696200" cy="11430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3.1 </a:t>
            </a:r>
            <a:r>
              <a:rPr lang="en-US" altLang="en-US" sz="2500" dirty="0" smtClean="0">
                <a:solidFill>
                  <a:schemeClr val="accent2"/>
                </a:solidFill>
              </a:rPr>
              <a:t>Balance Sheets for </a:t>
            </a:r>
            <a:r>
              <a:rPr lang="en-US" altLang="en-US" sz="2500" dirty="0">
                <a:solidFill>
                  <a:schemeClr val="accent2"/>
                </a:solidFill>
              </a:rPr>
              <a:t>R&amp;E </a:t>
            </a:r>
            <a:r>
              <a:rPr lang="en-US" altLang="en-US" sz="2500" dirty="0" smtClean="0">
                <a:solidFill>
                  <a:schemeClr val="accent2"/>
                </a:solidFill>
              </a:rPr>
              <a:t>Supplies</a:t>
            </a:r>
            <a:br>
              <a:rPr lang="en-US" altLang="en-US" sz="2500" dirty="0" smtClean="0">
                <a:solidFill>
                  <a:schemeClr val="accent2"/>
                </a:solidFill>
              </a:rPr>
            </a:br>
            <a:r>
              <a:rPr lang="en-US" altLang="en-US" sz="2500" dirty="0" smtClean="0">
                <a:solidFill>
                  <a:schemeClr val="accent2"/>
                </a:solidFill>
              </a:rPr>
              <a:t>December </a:t>
            </a:r>
            <a:r>
              <a:rPr lang="en-US" altLang="en-US" sz="2500" dirty="0">
                <a:solidFill>
                  <a:schemeClr val="accent2"/>
                </a:solidFill>
              </a:rPr>
              <a:t>31, </a:t>
            </a:r>
            <a:r>
              <a:rPr lang="en-US" altLang="en-US" sz="2500" dirty="0" smtClean="0">
                <a:solidFill>
                  <a:schemeClr val="accent2"/>
                </a:solidFill>
              </a:rPr>
              <a:t>2011-2014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5105400" y="2133600"/>
            <a:ext cx="3505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8" y="1143000"/>
            <a:ext cx="7994702" cy="51160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381000"/>
            <a:ext cx="1361983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Why is cash declining?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010400" y="1027331"/>
            <a:ext cx="990600" cy="80146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3886200"/>
            <a:ext cx="13619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Why are AP increasing?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47983" y="4343400"/>
            <a:ext cx="819714" cy="762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2475" y="381000"/>
            <a:ext cx="7696200" cy="11430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3.2 </a:t>
            </a:r>
            <a:r>
              <a:rPr lang="en-US" altLang="en-US" sz="2500" dirty="0" smtClean="0">
                <a:solidFill>
                  <a:schemeClr val="accent2"/>
                </a:solidFill>
              </a:rPr>
              <a:t>Historical </a:t>
            </a:r>
            <a:r>
              <a:rPr lang="en-US" altLang="en-US" sz="2500" dirty="0">
                <a:solidFill>
                  <a:schemeClr val="accent2"/>
                </a:solidFill>
              </a:rPr>
              <a:t>Financial Ratios for </a:t>
            </a:r>
            <a:r>
              <a:rPr lang="en-US" altLang="en-US" sz="2500" dirty="0" smtClean="0">
                <a:solidFill>
                  <a:schemeClr val="accent2"/>
                </a:solidFill>
              </a:rPr>
              <a:t>R&amp;E Supplies</a:t>
            </a:r>
            <a:br>
              <a:rPr lang="en-US" altLang="en-US" sz="2500" dirty="0" smtClean="0">
                <a:solidFill>
                  <a:schemeClr val="accent2"/>
                </a:solidFill>
              </a:rPr>
            </a:br>
            <a:r>
              <a:rPr lang="en-US" altLang="en-US" sz="2500" dirty="0" smtClean="0">
                <a:solidFill>
                  <a:schemeClr val="accent2"/>
                </a:solidFill>
              </a:rPr>
              <a:t>2011-2014 and 2015 Forecast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447800"/>
            <a:ext cx="8670733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5605199"/>
            <a:ext cx="21336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Are these forecasts reasonable?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162800" y="3962400"/>
            <a:ext cx="1143000" cy="16428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Step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altLang="en-US" dirty="0" smtClean="0"/>
              <a:t>: Forecast Other Items Not Closely Linked to Sales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Prepaid expenses </a:t>
            </a:r>
            <a:r>
              <a:rPr lang="en-US" altLang="en-US" dirty="0" smtClean="0"/>
              <a:t>= </a:t>
            </a:r>
            <a:r>
              <a:rPr lang="en-US" altLang="en-US" dirty="0"/>
              <a:t>rough </a:t>
            </a:r>
            <a:r>
              <a:rPr lang="en-US" altLang="en-US" dirty="0" smtClean="0"/>
              <a:t>guess</a:t>
            </a:r>
            <a:endParaRPr lang="en-US" altLang="en-US" dirty="0"/>
          </a:p>
          <a:p>
            <a:r>
              <a:rPr lang="en-US" altLang="en-US" dirty="0" smtClean="0"/>
              <a:t>Net </a:t>
            </a:r>
            <a:r>
              <a:rPr lang="en-US" altLang="en-US" dirty="0"/>
              <a:t>fixed assets?</a:t>
            </a:r>
          </a:p>
          <a:p>
            <a:pPr lvl="1"/>
            <a:r>
              <a:rPr lang="en-US" altLang="en-US" dirty="0" smtClean="0"/>
              <a:t>capital </a:t>
            </a:r>
            <a:r>
              <a:rPr lang="en-US" altLang="en-US" dirty="0"/>
              <a:t>budget of $43K already approved</a:t>
            </a:r>
          </a:p>
          <a:p>
            <a:pPr lvl="1"/>
            <a:r>
              <a:rPr lang="en-US" altLang="en-US" dirty="0"/>
              <a:t>$50K depreciation</a:t>
            </a:r>
          </a:p>
          <a:p>
            <a:pPr lvl="1"/>
            <a:r>
              <a:rPr lang="en-US" altLang="en-US" dirty="0" smtClean="0"/>
              <a:t>$</a:t>
            </a:r>
            <a:r>
              <a:rPr lang="en-US" altLang="en-US" dirty="0"/>
              <a:t>280K = $287K (prior year) + $43K – $50K</a:t>
            </a:r>
          </a:p>
          <a:p>
            <a:r>
              <a:rPr lang="en-US" altLang="en-US" dirty="0"/>
              <a:t>Bank loan initially set to $0, but only temporarily.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Additional Items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Current portion (100) of long-term debt is contractual (760 = 660 + 100)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Note assumption that new loans = 0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Retained earnings?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Prior year RE + income statement earnings – </a:t>
            </a:r>
            <a:r>
              <a:rPr lang="en-US" altLang="en-US" dirty="0" smtClean="0"/>
              <a:t>dividends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2716" y="339770"/>
            <a:ext cx="7924800" cy="11430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3.3 Pro Forma </a:t>
            </a:r>
            <a:r>
              <a:rPr lang="en-US" altLang="en-US" sz="2500" dirty="0" smtClean="0">
                <a:solidFill>
                  <a:schemeClr val="accent2"/>
                </a:solidFill>
              </a:rPr>
              <a:t>Income Statement for </a:t>
            </a:r>
            <a:r>
              <a:rPr lang="en-US" altLang="en-US" sz="2500" dirty="0">
                <a:solidFill>
                  <a:schemeClr val="accent2"/>
                </a:solidFill>
              </a:rPr>
              <a:t>R&amp;E </a:t>
            </a:r>
            <a:r>
              <a:rPr lang="en-US" altLang="en-US" sz="2500" dirty="0" smtClean="0">
                <a:solidFill>
                  <a:schemeClr val="accent2"/>
                </a:solidFill>
              </a:rPr>
              <a:t>Supplies,</a:t>
            </a:r>
            <a:br>
              <a:rPr lang="en-US" altLang="en-US" sz="2500" dirty="0" smtClean="0">
                <a:solidFill>
                  <a:schemeClr val="accent2"/>
                </a:solidFill>
              </a:rPr>
            </a:br>
            <a:r>
              <a:rPr lang="en-US" altLang="en-US" sz="2500" dirty="0" smtClean="0">
                <a:solidFill>
                  <a:schemeClr val="accent2"/>
                </a:solidFill>
              </a:rPr>
              <a:t>2015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838062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467600" cy="533400"/>
          </a:xfrm>
        </p:spPr>
        <p:txBody>
          <a:bodyPr anchor="ctr">
            <a:normAutofit fontScale="90000"/>
          </a:bodyPr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3.3 Pro Forma </a:t>
            </a:r>
            <a:r>
              <a:rPr lang="en-US" altLang="en-US" sz="2500" dirty="0" smtClean="0">
                <a:solidFill>
                  <a:schemeClr val="accent2"/>
                </a:solidFill>
              </a:rPr>
              <a:t>Balance Sheet for </a:t>
            </a:r>
            <a:r>
              <a:rPr lang="en-US" altLang="en-US" sz="2500" dirty="0">
                <a:solidFill>
                  <a:schemeClr val="accent2"/>
                </a:solidFill>
              </a:rPr>
              <a:t>R&amp;E </a:t>
            </a:r>
            <a:r>
              <a:rPr lang="en-US" altLang="en-US" sz="2500" dirty="0" smtClean="0">
                <a:solidFill>
                  <a:schemeClr val="accent2"/>
                </a:solidFill>
              </a:rPr>
              <a:t>Supplies,</a:t>
            </a:r>
            <a:br>
              <a:rPr lang="en-US" altLang="en-US" sz="2500" dirty="0" smtClean="0">
                <a:solidFill>
                  <a:schemeClr val="accent2"/>
                </a:solidFill>
              </a:rPr>
            </a:br>
            <a:r>
              <a:rPr lang="en-US" altLang="en-US" sz="2500" dirty="0" smtClean="0">
                <a:solidFill>
                  <a:schemeClr val="accent2"/>
                </a:solidFill>
              </a:rPr>
              <a:t>December </a:t>
            </a:r>
            <a:r>
              <a:rPr lang="en-US" altLang="en-US" sz="2500" dirty="0">
                <a:solidFill>
                  <a:schemeClr val="accent2"/>
                </a:solidFill>
              </a:rPr>
              <a:t>31, </a:t>
            </a:r>
            <a:r>
              <a:rPr lang="en-US" altLang="en-US" sz="2500" dirty="0" smtClean="0">
                <a:solidFill>
                  <a:schemeClr val="accent2"/>
                </a:solidFill>
              </a:rPr>
              <a:t>2015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91400" cy="50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7008</TotalTime>
  <Words>431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2_Retrospect</vt:lpstr>
      <vt:lpstr>Example: R&amp;E Supplies</vt:lpstr>
      <vt:lpstr>R&amp;E’s Current Situation</vt:lpstr>
      <vt:lpstr>TABLE 3.1 Income Statements for R&amp;E Supplies 2011-2014 </vt:lpstr>
      <vt:lpstr>TABLE 3.1 Balance Sheets for R&amp;E Supplies December 31, 2011-2014</vt:lpstr>
      <vt:lpstr>TABLE 3.2 Historical Financial Ratios for R&amp;E Supplies 2011-2014 and 2015 Forecast</vt:lpstr>
      <vt:lpstr>Step 4: Forecast Other Items Not Closely Linked to Sales</vt:lpstr>
      <vt:lpstr>Additional Items</vt:lpstr>
      <vt:lpstr>TABLE 3.3 Pro Forma Income Statement for R&amp;E Supplies, 2015</vt:lpstr>
      <vt:lpstr>TABLE 3.3 Pro Forma Balance Sheet for R&amp;E Supplies, December 31, 2015</vt:lpstr>
      <vt:lpstr>PowerPoint Presentation</vt:lpstr>
      <vt:lpstr>Cash Budgets</vt:lpstr>
      <vt:lpstr>PowerPoint Presentation</vt:lpstr>
      <vt:lpstr>PowerPoint Presentation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McGraw-Hill Higher Education</dc:creator>
  <cp:lastModifiedBy>Lee Sarver</cp:lastModifiedBy>
  <cp:revision>143</cp:revision>
  <cp:lastPrinted>1601-01-01T00:00:00Z</cp:lastPrinted>
  <dcterms:created xsi:type="dcterms:W3CDTF">2001-12-18T21:21:13Z</dcterms:created>
  <dcterms:modified xsi:type="dcterms:W3CDTF">2016-10-31T21:33:41Z</dcterms:modified>
</cp:coreProperties>
</file>